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1" r:id="rId7"/>
    <p:sldId id="272" r:id="rId8"/>
    <p:sldId id="262" r:id="rId9"/>
    <p:sldId id="263" r:id="rId10"/>
    <p:sldId id="265" r:id="rId11"/>
    <p:sldId id="269" r:id="rId12"/>
    <p:sldId id="264" r:id="rId13"/>
    <p:sldId id="266" r:id="rId14"/>
    <p:sldId id="267" r:id="rId15"/>
    <p:sldId id="270" r:id="rId16"/>
    <p:sldId id="268" r:id="rId17"/>
    <p:sldId id="27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6D"/>
    <a:srgbClr val="775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4711"/>
  </p:normalViewPr>
  <p:slideViewPr>
    <p:cSldViewPr snapToGrid="0">
      <p:cViewPr>
        <p:scale>
          <a:sx n="121" d="100"/>
          <a:sy n="121" d="100"/>
        </p:scale>
        <p:origin x="4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E568C-80FE-79D4-5C7B-0AA668525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4D9B29-A079-E760-7B92-425976D5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C21346-E29F-2AC6-09CF-CF5FEF55E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091DF4-3604-5E8B-6E37-C6B94ACEC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3802C6-3F9C-170E-FC95-436FED23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90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5BA40-7864-4497-8D45-E3796CE1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78FA15-1230-74B1-4792-1BE815FBC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DCBC84-1CF5-3BB2-1DA4-01FD5416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52753C-BAE9-3B88-BE66-16B2FA111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AE6EC4-F535-2C86-4BF9-E1A6C7C0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495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CE0C1BF-86F3-F4B1-116C-EA098D25A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640CF4F-A28C-3626-A5C5-0BFB8711E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A3D5DB-BB91-D1BE-ECBA-68AC39692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0F0627-2557-F71C-1602-A029DC680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BBDD97-C080-C9AE-A440-BA2C0C7E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20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FEDE59-9047-BB2D-8EAE-67E7FBF4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5DA8B-9428-1E8D-8863-C9928706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B09854-354E-46F7-F5FF-234EFDFE0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91756-D30C-7923-E651-60A87E9B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0E2E53-EA79-DFC8-12E0-7FE345CF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72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1DE05-2F0C-4CA2-C5C1-4B1443009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705EFC-F45C-7952-DDC4-484EBEE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678AF5-0B27-5B37-2586-D8A3B063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E406B7-E40F-9FF5-93DE-A4400413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86127B-F072-0CCE-0AEE-37BD8306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79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89D6D3-A48E-7D9B-CEEE-374BAA67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E1A89A-EA13-A59B-5C7B-D08E153D0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271C1F-EF4C-C2DF-4761-46EBA54C9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79A062-37AE-2962-4F97-266F9800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151508-066B-A654-6834-702D2D74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8A93C-A284-AE8C-77BE-36175936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52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C8840-02C9-0125-A42D-1B563C81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228ED2-7901-352D-08AF-D4321A576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04CE31-FB10-1008-1E17-384AD8A6C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6413002-6B2D-51BB-25C9-ACA523075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DB25F47-A923-A43B-B989-CBCE782D3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838CC4-043F-DF83-C80C-14C9FAA2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20653B-B938-9492-44DE-F9B37C2B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483C7F-027B-B300-4AD7-477C2691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15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DEDCB-8145-A872-B92C-284EE204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E8B687-74C6-9C04-C1AE-04823A9C7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6A5C36-9E6E-81D8-068A-77E85A58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62217-BD99-F44C-7435-28E5E403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19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AD9AD9B-BA24-7B4D-1534-9A2C1409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2B673B-2AF9-D442-E09D-E3C41525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B32F2D-3F2D-6147-2659-293E7994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19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C52AC-857B-548B-4E04-8DB354E27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ECE94A-7444-8ABD-F9E8-BA1B70715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5C212C-5DEF-292B-5A83-DC3952114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225F34-594C-9658-9806-68848111F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EA9DCD3-04A5-DB6A-216F-1EC4D76B2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5F0785-E732-21FE-F08F-99D0BDD8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62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F449D1-7E6D-FE43-F502-CDE66A9E2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64872A-A05B-76B3-1F83-AE4A61D19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A79A42-2FE3-9393-3376-BD25F4B5B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02C0E8-32DD-8492-EC83-464707A69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57061F-5506-047B-BFE7-663D53F3C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E661F2-FAAF-BCBD-767E-26ACC1A0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07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E71E86E-11DA-2EC0-4199-2C15293B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0AA3E3-AF84-EBEA-2A32-A7F9A1FE3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C5CEEE-7435-1004-5C03-DE5E91BF5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0B3AC-589C-E340-B0EC-F4EAC9916096}" type="datetimeFigureOut">
              <a:rPr lang="de-DE" smtClean="0"/>
              <a:t>18.07.23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0F4F1B-4674-A012-D36F-5D5D8F307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DDECE8-60CF-2EBA-DDFD-80C3FC541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02935-ADF1-2C46-B978-7064FACAE1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785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Farbigkeit, Regenbogen enthält.&#10;&#10;Automatisch generierte Beschreibung">
            <a:extLst>
              <a:ext uri="{FF2B5EF4-FFF2-40B4-BE49-F238E27FC236}">
                <a16:creationId xmlns:a16="http://schemas.microsoft.com/office/drawing/2014/main" id="{E0F4566F-52A3-255E-0B7A-862339DA8B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71522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C37352-ED22-05B4-089D-0E44F83FA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4886"/>
            <a:ext cx="9144000" cy="2387600"/>
          </a:xfrm>
        </p:spPr>
        <p:txBody>
          <a:bodyPr>
            <a:noAutofit/>
          </a:bodyPr>
          <a:lstStyle/>
          <a:p>
            <a:r>
              <a:rPr lang="de-DE" sz="8000" b="1" dirty="0">
                <a:solidFill>
                  <a:schemeClr val="bg1"/>
                </a:solidFill>
              </a:rPr>
              <a:t>Semester Thesis</a:t>
            </a:r>
            <a:br>
              <a:rPr lang="de-DE" sz="6600" b="1" dirty="0">
                <a:solidFill>
                  <a:schemeClr val="bg1"/>
                </a:solidFill>
              </a:rPr>
            </a:br>
            <a:r>
              <a:rPr lang="de-DE" sz="6600" b="1" dirty="0" err="1">
                <a:solidFill>
                  <a:schemeClr val="bg1"/>
                </a:solidFill>
              </a:rPr>
              <a:t>Solving</a:t>
            </a:r>
            <a:r>
              <a:rPr lang="de-DE" sz="6600" b="1" dirty="0">
                <a:solidFill>
                  <a:schemeClr val="bg1"/>
                </a:solidFill>
              </a:rPr>
              <a:t> a </a:t>
            </a:r>
            <a:r>
              <a:rPr lang="de-DE" sz="6600" b="1" dirty="0" err="1">
                <a:solidFill>
                  <a:schemeClr val="bg1"/>
                </a:solidFill>
              </a:rPr>
              <a:t>coupled</a:t>
            </a:r>
            <a:r>
              <a:rPr lang="de-DE" sz="6600" b="1" dirty="0">
                <a:solidFill>
                  <a:schemeClr val="bg1"/>
                </a:solidFill>
              </a:rPr>
              <a:t> solid-fluid </a:t>
            </a:r>
            <a:r>
              <a:rPr lang="de-DE" sz="6600" b="1" dirty="0" err="1">
                <a:solidFill>
                  <a:schemeClr val="bg1"/>
                </a:solidFill>
              </a:rPr>
              <a:t>system</a:t>
            </a:r>
            <a:r>
              <a:rPr lang="de-DE" sz="6600" b="1" dirty="0">
                <a:solidFill>
                  <a:schemeClr val="bg1"/>
                </a:solidFill>
              </a:rPr>
              <a:t> </a:t>
            </a:r>
            <a:r>
              <a:rPr lang="de-DE" sz="6600" b="1" dirty="0" err="1">
                <a:solidFill>
                  <a:schemeClr val="bg1"/>
                </a:solidFill>
              </a:rPr>
              <a:t>with</a:t>
            </a:r>
            <a:r>
              <a:rPr lang="de-DE" sz="6600" b="1" dirty="0">
                <a:solidFill>
                  <a:schemeClr val="bg1"/>
                </a:solidFill>
              </a:rPr>
              <a:t> PINNs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7F7792-B7B5-5DBC-A5E3-BE9B3FE7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2362"/>
            <a:ext cx="9144000" cy="1655762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Davide Staub</a:t>
            </a:r>
          </a:p>
          <a:p>
            <a:r>
              <a:rPr lang="de-DE" b="1" dirty="0">
                <a:solidFill>
                  <a:schemeClr val="bg1"/>
                </a:solidFill>
              </a:rPr>
              <a:t>Supervisors: Prof. Siddhartha Mishra, Prof. </a:t>
            </a:r>
            <a:r>
              <a:rPr lang="de-DE" b="1" dirty="0" err="1">
                <a:solidFill>
                  <a:schemeClr val="bg1"/>
                </a:solidFill>
              </a:rPr>
              <a:t>Tarje</a:t>
            </a:r>
            <a:r>
              <a:rPr lang="de-DE" b="1" dirty="0">
                <a:solidFill>
                  <a:schemeClr val="bg1"/>
                </a:solidFill>
              </a:rPr>
              <a:t> Nissen-Meyer, Jack Muir &amp; Benjamin Moseley</a:t>
            </a:r>
          </a:p>
        </p:txBody>
      </p:sp>
    </p:spTree>
    <p:extLst>
      <p:ext uri="{BB962C8B-B14F-4D97-AF65-F5344CB8AC3E}">
        <p14:creationId xmlns:p14="http://schemas.microsoft.com/office/powerpoint/2010/main" val="313148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A8DE8-B482-8873-19CF-7A28EF80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 </a:t>
            </a:r>
            <a:r>
              <a:rPr lang="de-DE" dirty="0" err="1"/>
              <a:t>Condition</a:t>
            </a:r>
            <a:r>
              <a:rPr lang="de-DE" dirty="0"/>
              <a:t>: Analytical Ansatz</a:t>
            </a:r>
          </a:p>
        </p:txBody>
      </p:sp>
      <p:pic>
        <p:nvPicPr>
          <p:cNvPr id="5" name="Inhaltsplatzhalter 4" descr="Ein Bild, das Text, Schrift, Reihe, Handschrift enthält.&#10;&#10;Automatisch generierte Beschreibung">
            <a:extLst>
              <a:ext uri="{FF2B5EF4-FFF2-40B4-BE49-F238E27FC236}">
                <a16:creationId xmlns:a16="http://schemas.microsoft.com/office/drawing/2014/main" id="{30D69969-7300-64BB-E0BD-E2F1627D1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118652"/>
            <a:ext cx="7213600" cy="11938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78F42A-A0B6-6CFC-6E0F-02668F03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5494"/>
            <a:ext cx="7124700" cy="50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F548468-890F-7F5B-97E4-BE932ACC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6827"/>
            <a:ext cx="9232900" cy="10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8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EAF89-D74C-9683-0EE6-E0ECD69C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 </a:t>
            </a:r>
            <a:r>
              <a:rPr lang="de-DE" dirty="0" err="1"/>
              <a:t>Condition</a:t>
            </a:r>
            <a:r>
              <a:rPr lang="de-DE" dirty="0"/>
              <a:t>: Analytical Ansatz</a:t>
            </a:r>
          </a:p>
        </p:txBody>
      </p:sp>
      <p:pic>
        <p:nvPicPr>
          <p:cNvPr id="4" name="analytic">
            <a:hlinkClick r:id="" action="ppaction://media"/>
            <a:extLst>
              <a:ext uri="{FF2B5EF4-FFF2-40B4-BE49-F238E27FC236}">
                <a16:creationId xmlns:a16="http://schemas.microsoft.com/office/drawing/2014/main" id="{642695B5-EBB6-785C-03D5-85AB3C2DC9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0" y="1412941"/>
            <a:ext cx="6773863" cy="5079934"/>
          </a:xfrm>
        </p:spPr>
      </p:pic>
    </p:spTree>
    <p:extLst>
      <p:ext uri="{BB962C8B-B14F-4D97-AF65-F5344CB8AC3E}">
        <p14:creationId xmlns:p14="http://schemas.microsoft.com/office/powerpoint/2010/main" val="36884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70C73-277C-0871-3156-4D4AE40B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Accoustic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4" name="animation_fluid_only_2y2">
            <a:hlinkClick r:id="" action="ppaction://media"/>
            <a:extLst>
              <a:ext uri="{FF2B5EF4-FFF2-40B4-BE49-F238E27FC236}">
                <a16:creationId xmlns:a16="http://schemas.microsoft.com/office/drawing/2014/main" id="{B61211AF-786E-7CF1-9BB2-D259C85102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9510" y="1768509"/>
            <a:ext cx="7251700" cy="4351338"/>
          </a:xfrm>
        </p:spPr>
      </p:pic>
      <p:pic>
        <p:nvPicPr>
          <p:cNvPr id="6" name="Grafik 5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78D3362E-289B-B1AC-25D5-47273147C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68509"/>
            <a:ext cx="4979999" cy="42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8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BFF6E-1E45-5A42-782C-1152C432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Elastic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4" name="animation_solid_center_x">
            <a:hlinkClick r:id="" action="ppaction://media"/>
            <a:extLst>
              <a:ext uri="{FF2B5EF4-FFF2-40B4-BE49-F238E27FC236}">
                <a16:creationId xmlns:a16="http://schemas.microsoft.com/office/drawing/2014/main" id="{BA3BA75B-5B34-CE0C-E8CF-9D0DF87DF3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925" y="1276566"/>
            <a:ext cx="9582150" cy="5749710"/>
          </a:xfrm>
        </p:spPr>
      </p:pic>
    </p:spTree>
    <p:extLst>
      <p:ext uri="{BB962C8B-B14F-4D97-AF65-F5344CB8AC3E}">
        <p14:creationId xmlns:p14="http://schemas.microsoft.com/office/powerpoint/2010/main" val="290396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BFF6E-1E45-5A42-782C-1152C432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Elastic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lang="de-DE" dirty="0"/>
          </a:p>
        </p:txBody>
      </p:sp>
      <p:pic>
        <p:nvPicPr>
          <p:cNvPr id="7" name="Inhaltsplatzhalter 6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AD18F335-77F4-65FA-9024-C2BDB876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365" y="1800225"/>
            <a:ext cx="8283269" cy="4351338"/>
          </a:xfrm>
        </p:spPr>
      </p:pic>
    </p:spTree>
    <p:extLst>
      <p:ext uri="{BB962C8B-B14F-4D97-AF65-F5344CB8AC3E}">
        <p14:creationId xmlns:p14="http://schemas.microsoft.com/office/powerpoint/2010/main" val="29629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0851CD-47A6-32AC-4804-42E35770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Elastic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: Time </a:t>
            </a:r>
            <a:r>
              <a:rPr lang="de-DE" dirty="0" err="1"/>
              <a:t>marching</a:t>
            </a:r>
            <a:endParaRPr lang="de-DE" dirty="0"/>
          </a:p>
        </p:txBody>
      </p:sp>
      <p:pic>
        <p:nvPicPr>
          <p:cNvPr id="5" name="Inhaltsplatzhalter 4" descr="Ein Bild, das Diagramm, Schrift, Screenshot, Reihe enthält.&#10;&#10;Automatisch generierte Beschreibung">
            <a:extLst>
              <a:ext uri="{FF2B5EF4-FFF2-40B4-BE49-F238E27FC236}">
                <a16:creationId xmlns:a16="http://schemas.microsoft.com/office/drawing/2014/main" id="{77336087-F251-C401-8BC3-F00BB2374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365" y="1825625"/>
            <a:ext cx="8283269" cy="4351338"/>
          </a:xfrm>
        </p:spPr>
      </p:pic>
    </p:spTree>
    <p:extLst>
      <p:ext uri="{BB962C8B-B14F-4D97-AF65-F5344CB8AC3E}">
        <p14:creationId xmlns:p14="http://schemas.microsoft.com/office/powerpoint/2010/main" val="3479849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B9FD22-1090-8A12-5380-B8D3C771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77DAA22-828F-A28E-30F0-FCE405494726}"/>
              </a:ext>
            </a:extLst>
          </p:cNvPr>
          <p:cNvSpPr/>
          <p:nvPr/>
        </p:nvSpPr>
        <p:spPr>
          <a:xfrm>
            <a:off x="4003675" y="1179420"/>
            <a:ext cx="4159250" cy="723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ysClr val="windowText" lastClr="000000"/>
                </a:solidFill>
              </a:rPr>
              <a:t>Fix initial </a:t>
            </a:r>
            <a:r>
              <a:rPr lang="de-DE" sz="2400" dirty="0" err="1">
                <a:solidFill>
                  <a:sysClr val="windowText" lastClr="000000"/>
                </a:solidFill>
              </a:rPr>
              <a:t>condition</a:t>
            </a:r>
            <a:endParaRPr lang="de-DE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A8671E6-9FED-4456-1D9D-FDD0573411CC}"/>
              </a:ext>
            </a:extLst>
          </p:cNvPr>
          <p:cNvSpPr/>
          <p:nvPr/>
        </p:nvSpPr>
        <p:spPr>
          <a:xfrm>
            <a:off x="4003675" y="3011114"/>
            <a:ext cx="4159250" cy="723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ysClr val="windowText" lastClr="000000"/>
                </a:solidFill>
              </a:rPr>
              <a:t>Fix </a:t>
            </a:r>
            <a:r>
              <a:rPr lang="de-DE" sz="2400" dirty="0" err="1">
                <a:solidFill>
                  <a:sysClr val="windowText" lastClr="000000"/>
                </a:solidFill>
              </a:rPr>
              <a:t>vanishing</a:t>
            </a:r>
            <a:r>
              <a:rPr lang="de-DE" sz="2400" dirty="0">
                <a:solidFill>
                  <a:sysClr val="windowText" lastClr="000000"/>
                </a:solidFill>
              </a:rPr>
              <a:t> </a:t>
            </a:r>
            <a:r>
              <a:rPr lang="de-DE" sz="2400" dirty="0" err="1">
                <a:solidFill>
                  <a:sysClr val="windowText" lastClr="000000"/>
                </a:solidFill>
              </a:rPr>
              <a:t>gradient</a:t>
            </a:r>
            <a:r>
              <a:rPr lang="de-DE" sz="2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5E750A6-A017-5063-78A2-6AED79CB6170}"/>
              </a:ext>
            </a:extLst>
          </p:cNvPr>
          <p:cNvSpPr/>
          <p:nvPr/>
        </p:nvSpPr>
        <p:spPr>
          <a:xfrm>
            <a:off x="4003675" y="3928502"/>
            <a:ext cx="4159250" cy="723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ysClr val="windowText" lastClr="000000"/>
                </a:solidFill>
              </a:rPr>
              <a:t>Analytical Ansatz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4CD049ED-C399-DD3F-0BA5-5F1C0E47F034}"/>
              </a:ext>
            </a:extLst>
          </p:cNvPr>
          <p:cNvSpPr/>
          <p:nvPr/>
        </p:nvSpPr>
        <p:spPr>
          <a:xfrm>
            <a:off x="4016375" y="4845890"/>
            <a:ext cx="4159250" cy="723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ysClr val="windowText" lastClr="000000"/>
                </a:solidFill>
              </a:rPr>
              <a:t>Elastic</a:t>
            </a:r>
            <a:r>
              <a:rPr lang="de-DE" sz="2400" dirty="0">
                <a:solidFill>
                  <a:sysClr val="windowText" lastClr="000000"/>
                </a:solidFill>
              </a:rPr>
              <a:t> &amp; </a:t>
            </a:r>
            <a:r>
              <a:rPr lang="de-DE" sz="2400" dirty="0" err="1">
                <a:solidFill>
                  <a:sysClr val="windowText" lastClr="000000"/>
                </a:solidFill>
              </a:rPr>
              <a:t>Corrected</a:t>
            </a:r>
            <a:r>
              <a:rPr lang="de-DE" sz="2400" dirty="0">
                <a:solidFill>
                  <a:sysClr val="windowText" lastClr="000000"/>
                </a:solidFill>
              </a:rPr>
              <a:t> </a:t>
            </a:r>
            <a:r>
              <a:rPr lang="de-DE" sz="2400" dirty="0" err="1">
                <a:solidFill>
                  <a:sysClr val="windowText" lastClr="000000"/>
                </a:solidFill>
              </a:rPr>
              <a:t>accoustic</a:t>
            </a:r>
            <a:endParaRPr lang="de-DE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89E96D0D-3D38-7EA6-4149-9995FA76DF86}"/>
              </a:ext>
            </a:extLst>
          </p:cNvPr>
          <p:cNvSpPr/>
          <p:nvPr/>
        </p:nvSpPr>
        <p:spPr>
          <a:xfrm>
            <a:off x="4003675" y="5763278"/>
            <a:ext cx="4159250" cy="723900"/>
          </a:xfrm>
          <a:prstGeom prst="roundRect">
            <a:avLst/>
          </a:prstGeom>
          <a:solidFill>
            <a:srgbClr val="FF6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ysClr val="windowText" lastClr="000000"/>
                </a:solidFill>
              </a:rPr>
              <a:t>Mixed </a:t>
            </a:r>
            <a:r>
              <a:rPr lang="de-DE" sz="2400" dirty="0" err="1">
                <a:solidFill>
                  <a:sysClr val="windowText" lastClr="000000"/>
                </a:solidFill>
              </a:rPr>
              <a:t>problem</a:t>
            </a:r>
            <a:endParaRPr lang="de-DE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71C15EBB-FD70-B15A-DFFC-4B6271984D65}"/>
              </a:ext>
            </a:extLst>
          </p:cNvPr>
          <p:cNvSpPr/>
          <p:nvPr/>
        </p:nvSpPr>
        <p:spPr>
          <a:xfrm>
            <a:off x="4016375" y="2093726"/>
            <a:ext cx="4159250" cy="723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ysClr val="windowText" lastClr="000000"/>
                </a:solidFill>
              </a:rPr>
              <a:t>Fix initial time </a:t>
            </a:r>
            <a:r>
              <a:rPr lang="de-DE" sz="2400" dirty="0" err="1">
                <a:solidFill>
                  <a:sysClr val="windowText" lastClr="000000"/>
                </a:solidFill>
              </a:rPr>
              <a:t>marching</a:t>
            </a:r>
            <a:endParaRPr lang="de-DE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7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Software, Multimedia-Software, Text enthält.&#10;&#10;Automatisch generierte Beschreibung">
            <a:extLst>
              <a:ext uri="{FF2B5EF4-FFF2-40B4-BE49-F238E27FC236}">
                <a16:creationId xmlns:a16="http://schemas.microsoft.com/office/drawing/2014/main" id="{C0D3BC25-E715-C029-DDAE-BA7BF28EB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1" t="13722" r="25490" b="12567"/>
          <a:stretch/>
        </p:blipFill>
        <p:spPr>
          <a:xfrm>
            <a:off x="-3820885" y="833957"/>
            <a:ext cx="3622061" cy="3626853"/>
          </a:xfrm>
          <a:prstGeom prst="rect">
            <a:avLst/>
          </a:prstGeom>
        </p:spPr>
      </p:pic>
      <p:pic>
        <p:nvPicPr>
          <p:cNvPr id="7" name="Grafik 6" descr="Ein Bild, das Screenshot, Software, Farbigkeit, Multimedia-Software enthält.&#10;&#10;Automatisch generierte Beschreibung">
            <a:extLst>
              <a:ext uri="{FF2B5EF4-FFF2-40B4-BE49-F238E27FC236}">
                <a16:creationId xmlns:a16="http://schemas.microsoft.com/office/drawing/2014/main" id="{1CC353E1-29D8-6895-66A2-4E3571A15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01" t="13722" r="25490" b="12567"/>
          <a:stretch/>
        </p:blipFill>
        <p:spPr>
          <a:xfrm>
            <a:off x="3331029" y="833959"/>
            <a:ext cx="3668164" cy="3626853"/>
          </a:xfrm>
          <a:prstGeom prst="rect">
            <a:avLst/>
          </a:prstGeom>
        </p:spPr>
      </p:pic>
      <p:pic>
        <p:nvPicPr>
          <p:cNvPr id="9" name="Grafik 8" descr="Ein Bild, das Screenshot, Tex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6E01885-828F-134B-ADFB-34E64846C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01" t="13722" r="25490" b="12567"/>
          <a:stretch/>
        </p:blipFill>
        <p:spPr>
          <a:xfrm>
            <a:off x="-244928" y="833957"/>
            <a:ext cx="3622061" cy="3626854"/>
          </a:xfrm>
          <a:prstGeom prst="rect">
            <a:avLst/>
          </a:prstGeom>
        </p:spPr>
      </p:pic>
      <p:pic>
        <p:nvPicPr>
          <p:cNvPr id="11" name="Grafik 10" descr="Ein Bild, das Software, Multimedia-Software, Farbigkeit, Text enthält.&#10;&#10;Automatisch generierte Beschreibung">
            <a:extLst>
              <a:ext uri="{FF2B5EF4-FFF2-40B4-BE49-F238E27FC236}">
                <a16:creationId xmlns:a16="http://schemas.microsoft.com/office/drawing/2014/main" id="{C7598CD5-D267-6D97-53E3-E40C46413C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01" t="13722" r="25490" b="12567"/>
          <a:stretch/>
        </p:blipFill>
        <p:spPr>
          <a:xfrm>
            <a:off x="-3820885" y="4460810"/>
            <a:ext cx="3622061" cy="3626853"/>
          </a:xfrm>
          <a:prstGeom prst="rect">
            <a:avLst/>
          </a:prstGeom>
        </p:spPr>
      </p:pic>
      <p:pic>
        <p:nvPicPr>
          <p:cNvPr id="13" name="Grafik 12" descr="Ein Bild, das Software, Farbigkeit, Text, Multimedia-Software enthält.&#10;&#10;Automatisch generierte Beschreibung">
            <a:extLst>
              <a:ext uri="{FF2B5EF4-FFF2-40B4-BE49-F238E27FC236}">
                <a16:creationId xmlns:a16="http://schemas.microsoft.com/office/drawing/2014/main" id="{2D33CD1B-D6EE-2025-D522-693ADFC24E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01" t="13722" r="25490" b="12567"/>
          <a:stretch/>
        </p:blipFill>
        <p:spPr>
          <a:xfrm>
            <a:off x="-244928" y="4460808"/>
            <a:ext cx="3622061" cy="3626853"/>
          </a:xfrm>
          <a:prstGeom prst="rect">
            <a:avLst/>
          </a:prstGeom>
        </p:spPr>
      </p:pic>
      <p:pic>
        <p:nvPicPr>
          <p:cNvPr id="15" name="Grafik 14" descr="Ein Bild, das Farbigkeit, Multimedia-Software, Software, Screenshot enthält.&#10;&#10;Automatisch generierte Beschreibung">
            <a:extLst>
              <a:ext uri="{FF2B5EF4-FFF2-40B4-BE49-F238E27FC236}">
                <a16:creationId xmlns:a16="http://schemas.microsoft.com/office/drawing/2014/main" id="{BFAF2C02-0A1E-7BE6-58C0-79FAC9A9E6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01" t="13722" r="25490" b="12567"/>
          <a:stretch/>
        </p:blipFill>
        <p:spPr>
          <a:xfrm>
            <a:off x="3377132" y="4460808"/>
            <a:ext cx="3622061" cy="36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6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62F80-C177-4433-D6B9-2D1DBF6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Idea</a:t>
            </a:r>
            <a:r>
              <a:rPr lang="de-DE" dirty="0"/>
              <a:t>/Goal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819F36A-6728-F2FC-C070-286BB721C060}"/>
              </a:ext>
            </a:extLst>
          </p:cNvPr>
          <p:cNvSpPr/>
          <p:nvPr/>
        </p:nvSpPr>
        <p:spPr>
          <a:xfrm>
            <a:off x="316972" y="2645527"/>
            <a:ext cx="3079531" cy="1001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4F7255-BC74-D393-87DA-5233A82CCC88}"/>
              </a:ext>
            </a:extLst>
          </p:cNvPr>
          <p:cNvSpPr/>
          <p:nvPr/>
        </p:nvSpPr>
        <p:spPr>
          <a:xfrm>
            <a:off x="316972" y="3650367"/>
            <a:ext cx="3079531" cy="1001110"/>
          </a:xfrm>
          <a:prstGeom prst="rect">
            <a:avLst/>
          </a:prstGeom>
          <a:solidFill>
            <a:srgbClr val="7753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C1BF04-3F70-0A5B-7D8F-007196E68797}"/>
              </a:ext>
            </a:extLst>
          </p:cNvPr>
          <p:cNvSpPr/>
          <p:nvPr/>
        </p:nvSpPr>
        <p:spPr>
          <a:xfrm flipV="1">
            <a:off x="526671" y="384869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FB0152-7EAC-AB57-4940-376EACDB7D5B}"/>
              </a:ext>
            </a:extLst>
          </p:cNvPr>
          <p:cNvSpPr/>
          <p:nvPr/>
        </p:nvSpPr>
        <p:spPr>
          <a:xfrm flipV="1">
            <a:off x="671185" y="4127274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A0CE6C-1AAB-B9AC-9045-329E619CAF39}"/>
              </a:ext>
            </a:extLst>
          </p:cNvPr>
          <p:cNvSpPr/>
          <p:nvPr/>
        </p:nvSpPr>
        <p:spPr>
          <a:xfrm flipV="1">
            <a:off x="2404078" y="4532387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F27F6F-82F4-E697-5CD7-0E08871154C1}"/>
              </a:ext>
            </a:extLst>
          </p:cNvPr>
          <p:cNvSpPr/>
          <p:nvPr/>
        </p:nvSpPr>
        <p:spPr>
          <a:xfrm flipV="1">
            <a:off x="713227" y="4502497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FAFCA0-49A8-4E3A-2667-9B295B3006B5}"/>
              </a:ext>
            </a:extLst>
          </p:cNvPr>
          <p:cNvSpPr/>
          <p:nvPr/>
        </p:nvSpPr>
        <p:spPr>
          <a:xfrm flipV="1">
            <a:off x="442588" y="4544703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1753AF-6279-9872-B607-863305A8342C}"/>
              </a:ext>
            </a:extLst>
          </p:cNvPr>
          <p:cNvSpPr/>
          <p:nvPr/>
        </p:nvSpPr>
        <p:spPr>
          <a:xfrm flipV="1">
            <a:off x="1354360" y="4276526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93063F-DD51-C75D-BD66-8E4BC7E6DD32}"/>
              </a:ext>
            </a:extLst>
          </p:cNvPr>
          <p:cNvSpPr/>
          <p:nvPr/>
        </p:nvSpPr>
        <p:spPr>
          <a:xfrm flipV="1">
            <a:off x="3201551" y="3878527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93B7C9-9E31-A0FF-2643-212004B253FB}"/>
              </a:ext>
            </a:extLst>
          </p:cNvPr>
          <p:cNvSpPr/>
          <p:nvPr/>
        </p:nvSpPr>
        <p:spPr>
          <a:xfrm flipV="1">
            <a:off x="2502613" y="3826441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95165F-BF09-3110-FCAA-513A30C23932}"/>
              </a:ext>
            </a:extLst>
          </p:cNvPr>
          <p:cNvSpPr/>
          <p:nvPr/>
        </p:nvSpPr>
        <p:spPr>
          <a:xfrm flipV="1">
            <a:off x="3159510" y="4420276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0A1427-BDA5-0C24-EA53-1D902FCC89FC}"/>
              </a:ext>
            </a:extLst>
          </p:cNvPr>
          <p:cNvSpPr/>
          <p:nvPr/>
        </p:nvSpPr>
        <p:spPr>
          <a:xfrm flipV="1">
            <a:off x="1602666" y="444392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1084F4-61E9-30E9-DEB4-80E4C223D27C}"/>
              </a:ext>
            </a:extLst>
          </p:cNvPr>
          <p:cNvSpPr/>
          <p:nvPr/>
        </p:nvSpPr>
        <p:spPr>
          <a:xfrm flipV="1">
            <a:off x="1873309" y="3862298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49B646-4A89-96AC-5F3A-EF5C309A0F82}"/>
              </a:ext>
            </a:extLst>
          </p:cNvPr>
          <p:cNvSpPr/>
          <p:nvPr/>
        </p:nvSpPr>
        <p:spPr>
          <a:xfrm flipV="1">
            <a:off x="3054409" y="399058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A30521-11BF-F634-C7A8-DD6807EF8F70}"/>
              </a:ext>
            </a:extLst>
          </p:cNvPr>
          <p:cNvSpPr/>
          <p:nvPr/>
        </p:nvSpPr>
        <p:spPr>
          <a:xfrm flipV="1">
            <a:off x="2216207" y="391438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E77B21-25B7-6AEA-2A7A-82412D6537A2}"/>
              </a:ext>
            </a:extLst>
          </p:cNvPr>
          <p:cNvSpPr/>
          <p:nvPr/>
        </p:nvSpPr>
        <p:spPr>
          <a:xfrm flipV="1">
            <a:off x="2962443" y="446401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A90F95-07A0-299E-5E08-A432B5404317}"/>
              </a:ext>
            </a:extLst>
          </p:cNvPr>
          <p:cNvSpPr/>
          <p:nvPr/>
        </p:nvSpPr>
        <p:spPr>
          <a:xfrm flipV="1">
            <a:off x="2702312" y="4058271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32E7F9-7FCC-C399-9A2A-F4792F104808}"/>
              </a:ext>
            </a:extLst>
          </p:cNvPr>
          <p:cNvSpPr/>
          <p:nvPr/>
        </p:nvSpPr>
        <p:spPr>
          <a:xfrm flipV="1">
            <a:off x="2153146" y="4496012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5CA139-325D-6380-49ED-26616A268121}"/>
              </a:ext>
            </a:extLst>
          </p:cNvPr>
          <p:cNvSpPr/>
          <p:nvPr/>
        </p:nvSpPr>
        <p:spPr>
          <a:xfrm flipV="1">
            <a:off x="2660271" y="4372049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56C14D-930D-7355-5583-1D2A71A932C6}"/>
              </a:ext>
            </a:extLst>
          </p:cNvPr>
          <p:cNvSpPr/>
          <p:nvPr/>
        </p:nvSpPr>
        <p:spPr>
          <a:xfrm flipV="1">
            <a:off x="2076946" y="4191212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FE7036-3F09-D388-99C9-4455B32F5E94}"/>
              </a:ext>
            </a:extLst>
          </p:cNvPr>
          <p:cNvSpPr/>
          <p:nvPr/>
        </p:nvSpPr>
        <p:spPr>
          <a:xfrm flipV="1">
            <a:off x="1278160" y="383818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5ACC7A-2ACA-699B-D59E-D28ECA2F457B}"/>
              </a:ext>
            </a:extLst>
          </p:cNvPr>
          <p:cNvSpPr/>
          <p:nvPr/>
        </p:nvSpPr>
        <p:spPr>
          <a:xfrm flipV="1">
            <a:off x="1814188" y="4179361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259A50-C8AE-D065-8BC1-BB750825A430}"/>
              </a:ext>
            </a:extLst>
          </p:cNvPr>
          <p:cNvSpPr/>
          <p:nvPr/>
        </p:nvSpPr>
        <p:spPr>
          <a:xfrm flipV="1">
            <a:off x="823585" y="4279674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30E899-EF77-C1F2-9E30-AD828877DFE2}"/>
              </a:ext>
            </a:extLst>
          </p:cNvPr>
          <p:cNvSpPr/>
          <p:nvPr/>
        </p:nvSpPr>
        <p:spPr>
          <a:xfrm flipV="1">
            <a:off x="975985" y="4432074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EBA2E5-D4F2-6E02-96DE-A63F72DACE73}"/>
              </a:ext>
            </a:extLst>
          </p:cNvPr>
          <p:cNvSpPr/>
          <p:nvPr/>
        </p:nvSpPr>
        <p:spPr>
          <a:xfrm flipV="1">
            <a:off x="1128385" y="4584474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E6450-E1D8-1795-0EE4-5B604AC47DD7}"/>
              </a:ext>
            </a:extLst>
          </p:cNvPr>
          <p:cNvSpPr/>
          <p:nvPr/>
        </p:nvSpPr>
        <p:spPr>
          <a:xfrm flipV="1">
            <a:off x="1217727" y="430641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A7C2AD6-23D9-925E-FFFD-4B17E3454518}"/>
              </a:ext>
            </a:extLst>
          </p:cNvPr>
          <p:cNvSpPr/>
          <p:nvPr/>
        </p:nvSpPr>
        <p:spPr>
          <a:xfrm flipV="1">
            <a:off x="393973" y="4202242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FA18BF6-607E-FD63-81D7-A86BE7119A66}"/>
              </a:ext>
            </a:extLst>
          </p:cNvPr>
          <p:cNvSpPr/>
          <p:nvPr/>
        </p:nvSpPr>
        <p:spPr>
          <a:xfrm flipV="1">
            <a:off x="755268" y="3873791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93E169-8C47-FF80-DC19-274E33CA8D26}"/>
              </a:ext>
            </a:extLst>
          </p:cNvPr>
          <p:cNvSpPr/>
          <p:nvPr/>
        </p:nvSpPr>
        <p:spPr>
          <a:xfrm flipV="1">
            <a:off x="1445009" y="402675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88AE01-C33A-5EFA-CCFD-5F96625DC8BD}"/>
              </a:ext>
            </a:extLst>
          </p:cNvPr>
          <p:cNvSpPr/>
          <p:nvPr/>
        </p:nvSpPr>
        <p:spPr>
          <a:xfrm flipV="1">
            <a:off x="986498" y="4065498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F3AF828-5B44-9902-3B77-886926AF57FC}"/>
              </a:ext>
            </a:extLst>
          </p:cNvPr>
          <p:cNvSpPr/>
          <p:nvPr/>
        </p:nvSpPr>
        <p:spPr>
          <a:xfrm flipV="1">
            <a:off x="3020248" y="4300639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Wolke 34">
            <a:extLst>
              <a:ext uri="{FF2B5EF4-FFF2-40B4-BE49-F238E27FC236}">
                <a16:creationId xmlns:a16="http://schemas.microsoft.com/office/drawing/2014/main" id="{AC53B3B8-74F1-4BBB-F540-48C4AB8E1D30}"/>
              </a:ext>
            </a:extLst>
          </p:cNvPr>
          <p:cNvSpPr/>
          <p:nvPr/>
        </p:nvSpPr>
        <p:spPr>
          <a:xfrm>
            <a:off x="901010" y="2983470"/>
            <a:ext cx="336331" cy="13663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Wolke 35">
            <a:extLst>
              <a:ext uri="{FF2B5EF4-FFF2-40B4-BE49-F238E27FC236}">
                <a16:creationId xmlns:a16="http://schemas.microsoft.com/office/drawing/2014/main" id="{CA010A0C-E148-6EC1-2B37-7F8CBC49B77D}"/>
              </a:ext>
            </a:extLst>
          </p:cNvPr>
          <p:cNvSpPr/>
          <p:nvPr/>
        </p:nvSpPr>
        <p:spPr>
          <a:xfrm>
            <a:off x="951604" y="2764861"/>
            <a:ext cx="484790" cy="225096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26EC1C8-22A4-2B98-2D54-B618648D6A5D}"/>
              </a:ext>
            </a:extLst>
          </p:cNvPr>
          <p:cNvSpPr/>
          <p:nvPr/>
        </p:nvSpPr>
        <p:spPr>
          <a:xfrm>
            <a:off x="344706" y="2760656"/>
            <a:ext cx="662152" cy="304800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CF5FE2CE-1526-C8B3-1E1F-8C87063B9F64}"/>
              </a:ext>
            </a:extLst>
          </p:cNvPr>
          <p:cNvSpPr/>
          <p:nvPr/>
        </p:nvSpPr>
        <p:spPr>
          <a:xfrm>
            <a:off x="2667973" y="2932516"/>
            <a:ext cx="336331" cy="13663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olke 38">
            <a:extLst>
              <a:ext uri="{FF2B5EF4-FFF2-40B4-BE49-F238E27FC236}">
                <a16:creationId xmlns:a16="http://schemas.microsoft.com/office/drawing/2014/main" id="{8DDB7ECC-59C1-0D9C-B717-C4E34F245026}"/>
              </a:ext>
            </a:extLst>
          </p:cNvPr>
          <p:cNvSpPr/>
          <p:nvPr/>
        </p:nvSpPr>
        <p:spPr>
          <a:xfrm>
            <a:off x="2007312" y="2799646"/>
            <a:ext cx="872358" cy="231227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olke 39">
            <a:extLst>
              <a:ext uri="{FF2B5EF4-FFF2-40B4-BE49-F238E27FC236}">
                <a16:creationId xmlns:a16="http://schemas.microsoft.com/office/drawing/2014/main" id="{BA058DE9-FDC1-8AF4-6626-7DBE5D399C20}"/>
              </a:ext>
            </a:extLst>
          </p:cNvPr>
          <p:cNvSpPr/>
          <p:nvPr/>
        </p:nvSpPr>
        <p:spPr>
          <a:xfrm>
            <a:off x="2965404" y="2845445"/>
            <a:ext cx="336331" cy="13663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2" name="Grafik 41" descr="Ein Bild, das Schrift, weiß, Typografie, Kalligrafie enthält.&#10;&#10;Automatisch generierte Beschreibung">
            <a:extLst>
              <a:ext uri="{FF2B5EF4-FFF2-40B4-BE49-F238E27FC236}">
                <a16:creationId xmlns:a16="http://schemas.microsoft.com/office/drawing/2014/main" id="{CEE5A2E3-88AC-6012-6D91-97A8C2A1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840" y="5028067"/>
            <a:ext cx="2289463" cy="341711"/>
          </a:xfrm>
          <a:prstGeom prst="rect">
            <a:avLst/>
          </a:prstGeom>
        </p:spPr>
      </p:pic>
      <p:pic>
        <p:nvPicPr>
          <p:cNvPr id="46" name="Grafik 45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69B2E538-1E78-AA70-D007-3FFADD457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840" y="5369778"/>
            <a:ext cx="2527721" cy="341711"/>
          </a:xfrm>
          <a:prstGeom prst="rect">
            <a:avLst/>
          </a:prstGeom>
        </p:spPr>
      </p:pic>
      <p:pic>
        <p:nvPicPr>
          <p:cNvPr id="48" name="Grafik 47" descr="Ein Bild, das Schrift, Typografie, Kalligrafie, weiß enthält.&#10;&#10;Automatisch generierte Beschreibung">
            <a:extLst>
              <a:ext uri="{FF2B5EF4-FFF2-40B4-BE49-F238E27FC236}">
                <a16:creationId xmlns:a16="http://schemas.microsoft.com/office/drawing/2014/main" id="{FCA90AAD-C52A-89AC-8ABC-4272F587F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840" y="5711489"/>
            <a:ext cx="2236932" cy="331026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AD830EB7-C22D-5DAD-9D3C-520C3B385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144" y="6074976"/>
            <a:ext cx="3464436" cy="309250"/>
          </a:xfrm>
          <a:prstGeom prst="rect">
            <a:avLst/>
          </a:prstGeom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79201AD6-2AD8-E8E7-302C-3EDCFE914DEB}"/>
              </a:ext>
            </a:extLst>
          </p:cNvPr>
          <p:cNvSpPr/>
          <p:nvPr/>
        </p:nvSpPr>
        <p:spPr>
          <a:xfrm>
            <a:off x="7092176" y="5028067"/>
            <a:ext cx="3554404" cy="1356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1EE8BA91-2F01-E7C9-0DE3-D5BBDED7B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897" y="528136"/>
            <a:ext cx="3907112" cy="286522"/>
          </a:xfrm>
          <a:prstGeom prst="rect">
            <a:avLst/>
          </a:prstGeom>
        </p:spPr>
      </p:pic>
      <p:pic>
        <p:nvPicPr>
          <p:cNvPr id="55" name="Grafik 54" descr="Ein Bild, das Text, Schrift, Handschrift, Diagramm enthält.&#10;&#10;Automatisch generierte Beschreibung">
            <a:extLst>
              <a:ext uri="{FF2B5EF4-FFF2-40B4-BE49-F238E27FC236}">
                <a16:creationId xmlns:a16="http://schemas.microsoft.com/office/drawing/2014/main" id="{5CC8393D-752A-E29F-C2A6-CA6DB4931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150" y="831670"/>
            <a:ext cx="3912734" cy="3625032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6FD632C3-1441-9E40-4C98-E3168E205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3897" y="4347936"/>
            <a:ext cx="2783471" cy="320290"/>
          </a:xfrm>
          <a:prstGeom prst="rect">
            <a:avLst/>
          </a:prstGeom>
        </p:spPr>
      </p:pic>
      <p:sp>
        <p:nvSpPr>
          <p:cNvPr id="58" name="Rechteck 57">
            <a:extLst>
              <a:ext uri="{FF2B5EF4-FFF2-40B4-BE49-F238E27FC236}">
                <a16:creationId xmlns:a16="http://schemas.microsoft.com/office/drawing/2014/main" id="{5CAB79FA-B24B-F041-D468-6F73B05AE3B6}"/>
              </a:ext>
            </a:extLst>
          </p:cNvPr>
          <p:cNvSpPr/>
          <p:nvPr/>
        </p:nvSpPr>
        <p:spPr>
          <a:xfrm>
            <a:off x="7092176" y="528136"/>
            <a:ext cx="4382429" cy="4174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82D9A6B-F54F-C655-7E09-31131308F592}"/>
              </a:ext>
            </a:extLst>
          </p:cNvPr>
          <p:cNvCxnSpPr/>
          <p:nvPr/>
        </p:nvCxnSpPr>
        <p:spPr>
          <a:xfrm flipV="1">
            <a:off x="3490332" y="2341756"/>
            <a:ext cx="3434575" cy="803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949F20F-86DD-9979-E273-31DA7DA050BA}"/>
              </a:ext>
            </a:extLst>
          </p:cNvPr>
          <p:cNvCxnSpPr>
            <a:cxnSpLocks/>
          </p:cNvCxnSpPr>
          <p:nvPr/>
        </p:nvCxnSpPr>
        <p:spPr>
          <a:xfrm>
            <a:off x="3473510" y="4150922"/>
            <a:ext cx="3451397" cy="155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24FB62F4-7C27-1045-5A4D-2AB12EEE8A97}"/>
              </a:ext>
            </a:extLst>
          </p:cNvPr>
          <p:cNvSpPr/>
          <p:nvPr/>
        </p:nvSpPr>
        <p:spPr>
          <a:xfrm>
            <a:off x="1088332" y="4062952"/>
            <a:ext cx="105848" cy="100313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9E38A4B-EA85-A108-A6CB-D2FD1253F3FE}"/>
              </a:ext>
            </a:extLst>
          </p:cNvPr>
          <p:cNvSpPr/>
          <p:nvPr/>
        </p:nvSpPr>
        <p:spPr>
          <a:xfrm>
            <a:off x="1025911" y="4013475"/>
            <a:ext cx="223449" cy="202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E988D55-2334-9FCA-BFC9-50739A98E3F7}"/>
              </a:ext>
            </a:extLst>
          </p:cNvPr>
          <p:cNvSpPr/>
          <p:nvPr/>
        </p:nvSpPr>
        <p:spPr>
          <a:xfrm>
            <a:off x="938688" y="3922804"/>
            <a:ext cx="408861" cy="378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772E27A-7C71-9CB9-1A5C-DD6BA14AFB4C}"/>
              </a:ext>
            </a:extLst>
          </p:cNvPr>
          <p:cNvSpPr/>
          <p:nvPr/>
        </p:nvSpPr>
        <p:spPr>
          <a:xfrm>
            <a:off x="837479" y="3822217"/>
            <a:ext cx="609345" cy="6015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80A92B1-1322-6D61-BEE7-3ECDB3C47CAA}"/>
              </a:ext>
            </a:extLst>
          </p:cNvPr>
          <p:cNvSpPr/>
          <p:nvPr/>
        </p:nvSpPr>
        <p:spPr>
          <a:xfrm>
            <a:off x="704268" y="3662789"/>
            <a:ext cx="873976" cy="8893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Bogen 46">
            <a:extLst>
              <a:ext uri="{FF2B5EF4-FFF2-40B4-BE49-F238E27FC236}">
                <a16:creationId xmlns:a16="http://schemas.microsoft.com/office/drawing/2014/main" id="{2B38907C-CDBB-CBEB-3546-D1FDC7E61D55}"/>
              </a:ext>
            </a:extLst>
          </p:cNvPr>
          <p:cNvSpPr/>
          <p:nvPr/>
        </p:nvSpPr>
        <p:spPr>
          <a:xfrm rot="18867737">
            <a:off x="786112" y="3499433"/>
            <a:ext cx="780811" cy="81625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Bogen 48">
            <a:extLst>
              <a:ext uri="{FF2B5EF4-FFF2-40B4-BE49-F238E27FC236}">
                <a16:creationId xmlns:a16="http://schemas.microsoft.com/office/drawing/2014/main" id="{A5499200-838A-A7B8-3349-01550027C731}"/>
              </a:ext>
            </a:extLst>
          </p:cNvPr>
          <p:cNvSpPr/>
          <p:nvPr/>
        </p:nvSpPr>
        <p:spPr>
          <a:xfrm rot="18867737">
            <a:off x="567103" y="3435461"/>
            <a:ext cx="1200592" cy="120484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4A685CA7-7CBC-F1F9-E1A4-A8CFEB584CF2}"/>
              </a:ext>
            </a:extLst>
          </p:cNvPr>
          <p:cNvSpPr/>
          <p:nvPr/>
        </p:nvSpPr>
        <p:spPr>
          <a:xfrm rot="18867737">
            <a:off x="232415" y="3276287"/>
            <a:ext cx="1881644" cy="189920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E20A2FFD-9178-E3C8-024F-66E9DFD878F0}"/>
              </a:ext>
            </a:extLst>
          </p:cNvPr>
          <p:cNvSpPr/>
          <p:nvPr/>
        </p:nvSpPr>
        <p:spPr>
          <a:xfrm rot="18867737">
            <a:off x="88123" y="3075042"/>
            <a:ext cx="2355767" cy="2569891"/>
          </a:xfrm>
          <a:prstGeom prst="arc">
            <a:avLst/>
          </a:prstGeom>
          <a:noFill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79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62F80-C177-4433-D6B9-2D1DBF6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Original </a:t>
            </a:r>
            <a:r>
              <a:rPr lang="de-DE" dirty="0" err="1"/>
              <a:t>Idea</a:t>
            </a:r>
            <a:r>
              <a:rPr lang="de-DE" dirty="0"/>
              <a:t>/Goal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819F36A-6728-F2FC-C070-286BB721C060}"/>
              </a:ext>
            </a:extLst>
          </p:cNvPr>
          <p:cNvSpPr/>
          <p:nvPr/>
        </p:nvSpPr>
        <p:spPr>
          <a:xfrm>
            <a:off x="321719" y="2701973"/>
            <a:ext cx="3079531" cy="1001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4F7255-BC74-D393-87DA-5233A82CCC88}"/>
              </a:ext>
            </a:extLst>
          </p:cNvPr>
          <p:cNvSpPr/>
          <p:nvPr/>
        </p:nvSpPr>
        <p:spPr>
          <a:xfrm>
            <a:off x="321719" y="3701687"/>
            <a:ext cx="3079531" cy="1001110"/>
          </a:xfrm>
          <a:prstGeom prst="rect">
            <a:avLst/>
          </a:prstGeom>
          <a:solidFill>
            <a:srgbClr val="7753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C1BF04-3F70-0A5B-7D8F-007196E68797}"/>
              </a:ext>
            </a:extLst>
          </p:cNvPr>
          <p:cNvSpPr/>
          <p:nvPr/>
        </p:nvSpPr>
        <p:spPr>
          <a:xfrm flipV="1">
            <a:off x="526671" y="384869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FB0152-7EAC-AB57-4940-376EACDB7D5B}"/>
              </a:ext>
            </a:extLst>
          </p:cNvPr>
          <p:cNvSpPr/>
          <p:nvPr/>
        </p:nvSpPr>
        <p:spPr>
          <a:xfrm flipV="1">
            <a:off x="671185" y="4127274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A0CE6C-1AAB-B9AC-9045-329E619CAF39}"/>
              </a:ext>
            </a:extLst>
          </p:cNvPr>
          <p:cNvSpPr/>
          <p:nvPr/>
        </p:nvSpPr>
        <p:spPr>
          <a:xfrm flipV="1">
            <a:off x="2404078" y="4532387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F27F6F-82F4-E697-5CD7-0E08871154C1}"/>
              </a:ext>
            </a:extLst>
          </p:cNvPr>
          <p:cNvSpPr/>
          <p:nvPr/>
        </p:nvSpPr>
        <p:spPr>
          <a:xfrm flipV="1">
            <a:off x="713227" y="4502497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FAFCA0-49A8-4E3A-2667-9B295B3006B5}"/>
              </a:ext>
            </a:extLst>
          </p:cNvPr>
          <p:cNvSpPr/>
          <p:nvPr/>
        </p:nvSpPr>
        <p:spPr>
          <a:xfrm flipV="1">
            <a:off x="442588" y="4544703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1753AF-6279-9872-B607-863305A8342C}"/>
              </a:ext>
            </a:extLst>
          </p:cNvPr>
          <p:cNvSpPr/>
          <p:nvPr/>
        </p:nvSpPr>
        <p:spPr>
          <a:xfrm flipV="1">
            <a:off x="1354360" y="4276526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93063F-DD51-C75D-BD66-8E4BC7E6DD32}"/>
              </a:ext>
            </a:extLst>
          </p:cNvPr>
          <p:cNvSpPr/>
          <p:nvPr/>
        </p:nvSpPr>
        <p:spPr>
          <a:xfrm flipV="1">
            <a:off x="3201551" y="3878527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93B7C9-9E31-A0FF-2643-212004B253FB}"/>
              </a:ext>
            </a:extLst>
          </p:cNvPr>
          <p:cNvSpPr/>
          <p:nvPr/>
        </p:nvSpPr>
        <p:spPr>
          <a:xfrm flipV="1">
            <a:off x="2502613" y="3826441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95165F-BF09-3110-FCAA-513A30C23932}"/>
              </a:ext>
            </a:extLst>
          </p:cNvPr>
          <p:cNvSpPr/>
          <p:nvPr/>
        </p:nvSpPr>
        <p:spPr>
          <a:xfrm flipV="1">
            <a:off x="3159510" y="4420276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0A1427-BDA5-0C24-EA53-1D902FCC89FC}"/>
              </a:ext>
            </a:extLst>
          </p:cNvPr>
          <p:cNvSpPr/>
          <p:nvPr/>
        </p:nvSpPr>
        <p:spPr>
          <a:xfrm flipV="1">
            <a:off x="1602666" y="444392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1084F4-61E9-30E9-DEB4-80E4C223D27C}"/>
              </a:ext>
            </a:extLst>
          </p:cNvPr>
          <p:cNvSpPr/>
          <p:nvPr/>
        </p:nvSpPr>
        <p:spPr>
          <a:xfrm flipV="1">
            <a:off x="1873309" y="3862298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49B646-4A89-96AC-5F3A-EF5C309A0F82}"/>
              </a:ext>
            </a:extLst>
          </p:cNvPr>
          <p:cNvSpPr/>
          <p:nvPr/>
        </p:nvSpPr>
        <p:spPr>
          <a:xfrm flipV="1">
            <a:off x="3054409" y="399058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A30521-11BF-F634-C7A8-DD6807EF8F70}"/>
              </a:ext>
            </a:extLst>
          </p:cNvPr>
          <p:cNvSpPr/>
          <p:nvPr/>
        </p:nvSpPr>
        <p:spPr>
          <a:xfrm flipV="1">
            <a:off x="2216207" y="391438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E77B21-25B7-6AEA-2A7A-82412D6537A2}"/>
              </a:ext>
            </a:extLst>
          </p:cNvPr>
          <p:cNvSpPr/>
          <p:nvPr/>
        </p:nvSpPr>
        <p:spPr>
          <a:xfrm flipV="1">
            <a:off x="2962443" y="446401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A90F95-07A0-299E-5E08-A432B5404317}"/>
              </a:ext>
            </a:extLst>
          </p:cNvPr>
          <p:cNvSpPr/>
          <p:nvPr/>
        </p:nvSpPr>
        <p:spPr>
          <a:xfrm flipV="1">
            <a:off x="2702312" y="4058271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32E7F9-7FCC-C399-9A2A-F4792F104808}"/>
              </a:ext>
            </a:extLst>
          </p:cNvPr>
          <p:cNvSpPr/>
          <p:nvPr/>
        </p:nvSpPr>
        <p:spPr>
          <a:xfrm flipV="1">
            <a:off x="2153146" y="4496012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5CA139-325D-6380-49ED-26616A268121}"/>
              </a:ext>
            </a:extLst>
          </p:cNvPr>
          <p:cNvSpPr/>
          <p:nvPr/>
        </p:nvSpPr>
        <p:spPr>
          <a:xfrm flipV="1">
            <a:off x="2660271" y="4372049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56C14D-930D-7355-5583-1D2A71A932C6}"/>
              </a:ext>
            </a:extLst>
          </p:cNvPr>
          <p:cNvSpPr/>
          <p:nvPr/>
        </p:nvSpPr>
        <p:spPr>
          <a:xfrm flipV="1">
            <a:off x="2076946" y="4191212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FE7036-3F09-D388-99C9-4455B32F5E94}"/>
              </a:ext>
            </a:extLst>
          </p:cNvPr>
          <p:cNvSpPr/>
          <p:nvPr/>
        </p:nvSpPr>
        <p:spPr>
          <a:xfrm flipV="1">
            <a:off x="1278160" y="383818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B5ACC7A-2ACA-699B-D59E-D28ECA2F457B}"/>
              </a:ext>
            </a:extLst>
          </p:cNvPr>
          <p:cNvSpPr/>
          <p:nvPr/>
        </p:nvSpPr>
        <p:spPr>
          <a:xfrm flipV="1">
            <a:off x="1814188" y="4179361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259A50-C8AE-D065-8BC1-BB750825A430}"/>
              </a:ext>
            </a:extLst>
          </p:cNvPr>
          <p:cNvSpPr/>
          <p:nvPr/>
        </p:nvSpPr>
        <p:spPr>
          <a:xfrm flipV="1">
            <a:off x="823585" y="4279674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330E899-EF77-C1F2-9E30-AD828877DFE2}"/>
              </a:ext>
            </a:extLst>
          </p:cNvPr>
          <p:cNvSpPr/>
          <p:nvPr/>
        </p:nvSpPr>
        <p:spPr>
          <a:xfrm flipV="1">
            <a:off x="975985" y="4432074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EBA2E5-D4F2-6E02-96DE-A63F72DACE73}"/>
              </a:ext>
            </a:extLst>
          </p:cNvPr>
          <p:cNvSpPr/>
          <p:nvPr/>
        </p:nvSpPr>
        <p:spPr>
          <a:xfrm flipV="1">
            <a:off x="1128385" y="4584474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F3E6450-E1D8-1795-0EE4-5B604AC47DD7}"/>
              </a:ext>
            </a:extLst>
          </p:cNvPr>
          <p:cNvSpPr/>
          <p:nvPr/>
        </p:nvSpPr>
        <p:spPr>
          <a:xfrm flipV="1">
            <a:off x="1217727" y="430641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A7C2AD6-23D9-925E-FFFD-4B17E3454518}"/>
              </a:ext>
            </a:extLst>
          </p:cNvPr>
          <p:cNvSpPr/>
          <p:nvPr/>
        </p:nvSpPr>
        <p:spPr>
          <a:xfrm flipV="1">
            <a:off x="393973" y="4202242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FA18BF6-607E-FD63-81D7-A86BE7119A66}"/>
              </a:ext>
            </a:extLst>
          </p:cNvPr>
          <p:cNvSpPr/>
          <p:nvPr/>
        </p:nvSpPr>
        <p:spPr>
          <a:xfrm flipV="1">
            <a:off x="755268" y="3873791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93E169-8C47-FF80-DC19-274E33CA8D26}"/>
              </a:ext>
            </a:extLst>
          </p:cNvPr>
          <p:cNvSpPr/>
          <p:nvPr/>
        </p:nvSpPr>
        <p:spPr>
          <a:xfrm flipV="1">
            <a:off x="1445009" y="4026755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88AE01-C33A-5EFA-CCFD-5F96625DC8BD}"/>
              </a:ext>
            </a:extLst>
          </p:cNvPr>
          <p:cNvSpPr/>
          <p:nvPr/>
        </p:nvSpPr>
        <p:spPr>
          <a:xfrm flipV="1">
            <a:off x="986498" y="4065498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F3AF828-5B44-9902-3B77-886926AF57FC}"/>
              </a:ext>
            </a:extLst>
          </p:cNvPr>
          <p:cNvSpPr/>
          <p:nvPr/>
        </p:nvSpPr>
        <p:spPr>
          <a:xfrm flipV="1">
            <a:off x="3020248" y="4300639"/>
            <a:ext cx="78827" cy="47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Wolke 34">
            <a:extLst>
              <a:ext uri="{FF2B5EF4-FFF2-40B4-BE49-F238E27FC236}">
                <a16:creationId xmlns:a16="http://schemas.microsoft.com/office/drawing/2014/main" id="{AC53B3B8-74F1-4BBB-F540-48C4AB8E1D30}"/>
              </a:ext>
            </a:extLst>
          </p:cNvPr>
          <p:cNvSpPr/>
          <p:nvPr/>
        </p:nvSpPr>
        <p:spPr>
          <a:xfrm>
            <a:off x="920809" y="3008416"/>
            <a:ext cx="336331" cy="13663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Wolke 35">
            <a:extLst>
              <a:ext uri="{FF2B5EF4-FFF2-40B4-BE49-F238E27FC236}">
                <a16:creationId xmlns:a16="http://schemas.microsoft.com/office/drawing/2014/main" id="{CA010A0C-E148-6EC1-2B37-7F8CBC49B77D}"/>
              </a:ext>
            </a:extLst>
          </p:cNvPr>
          <p:cNvSpPr/>
          <p:nvPr/>
        </p:nvSpPr>
        <p:spPr>
          <a:xfrm>
            <a:off x="1006858" y="2741907"/>
            <a:ext cx="484790" cy="225096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Wolke 36">
            <a:extLst>
              <a:ext uri="{FF2B5EF4-FFF2-40B4-BE49-F238E27FC236}">
                <a16:creationId xmlns:a16="http://schemas.microsoft.com/office/drawing/2014/main" id="{226EC1C8-22A4-2B98-2D54-B618648D6A5D}"/>
              </a:ext>
            </a:extLst>
          </p:cNvPr>
          <p:cNvSpPr/>
          <p:nvPr/>
        </p:nvSpPr>
        <p:spPr>
          <a:xfrm>
            <a:off x="313833" y="2767578"/>
            <a:ext cx="662152" cy="304800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Wolke 37">
            <a:extLst>
              <a:ext uri="{FF2B5EF4-FFF2-40B4-BE49-F238E27FC236}">
                <a16:creationId xmlns:a16="http://schemas.microsoft.com/office/drawing/2014/main" id="{CF5FE2CE-1526-C8B3-1E1F-8C87063B9F64}"/>
              </a:ext>
            </a:extLst>
          </p:cNvPr>
          <p:cNvSpPr/>
          <p:nvPr/>
        </p:nvSpPr>
        <p:spPr>
          <a:xfrm>
            <a:off x="2823179" y="2940755"/>
            <a:ext cx="336331" cy="13663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Wolke 38">
            <a:extLst>
              <a:ext uri="{FF2B5EF4-FFF2-40B4-BE49-F238E27FC236}">
                <a16:creationId xmlns:a16="http://schemas.microsoft.com/office/drawing/2014/main" id="{8DDB7ECC-59C1-0D9C-B717-C4E34F245026}"/>
              </a:ext>
            </a:extLst>
          </p:cNvPr>
          <p:cNvSpPr/>
          <p:nvPr/>
        </p:nvSpPr>
        <p:spPr>
          <a:xfrm>
            <a:off x="2007312" y="2799646"/>
            <a:ext cx="872358" cy="231227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Wolke 39">
            <a:extLst>
              <a:ext uri="{FF2B5EF4-FFF2-40B4-BE49-F238E27FC236}">
                <a16:creationId xmlns:a16="http://schemas.microsoft.com/office/drawing/2014/main" id="{BA058DE9-FDC1-8AF4-6626-7DBE5D399C20}"/>
              </a:ext>
            </a:extLst>
          </p:cNvPr>
          <p:cNvSpPr/>
          <p:nvPr/>
        </p:nvSpPr>
        <p:spPr>
          <a:xfrm>
            <a:off x="3004483" y="2792051"/>
            <a:ext cx="336331" cy="136634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82D9A6B-F54F-C655-7E09-31131308F592}"/>
              </a:ext>
            </a:extLst>
          </p:cNvPr>
          <p:cNvCxnSpPr>
            <a:cxnSpLocks/>
          </p:cNvCxnSpPr>
          <p:nvPr/>
        </p:nvCxnSpPr>
        <p:spPr>
          <a:xfrm>
            <a:off x="3432123" y="3701687"/>
            <a:ext cx="3492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Grafik 40" descr="Ein Bild, das Text, Schrift, Handschrift, Typografie enthält.&#10;&#10;Automatisch generierte Beschreibung">
            <a:extLst>
              <a:ext uri="{FF2B5EF4-FFF2-40B4-BE49-F238E27FC236}">
                <a16:creationId xmlns:a16="http://schemas.microsoft.com/office/drawing/2014/main" id="{6BE37130-5511-FD40-48D4-AF5873A5E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1" y="2915259"/>
            <a:ext cx="1651000" cy="1739900"/>
          </a:xfrm>
          <a:prstGeom prst="rect">
            <a:avLst/>
          </a:prstGeom>
        </p:spPr>
      </p:pic>
      <p:pic>
        <p:nvPicPr>
          <p:cNvPr id="49" name="Grafik 48" descr="Ein Bild, das Schrift, Logo, weiß, Grafiken enthält.&#10;&#10;Automatisch generierte Beschreibung">
            <a:extLst>
              <a:ext uri="{FF2B5EF4-FFF2-40B4-BE49-F238E27FC236}">
                <a16:creationId xmlns:a16="http://schemas.microsoft.com/office/drawing/2014/main" id="{D44B7A11-019E-9852-43BE-3644A5385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072" y="4603712"/>
            <a:ext cx="365946" cy="181324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3CCE33DC-1928-CF02-2BB0-4728F1FF6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424" y="4686450"/>
            <a:ext cx="195737" cy="91689"/>
          </a:xfrm>
          <a:prstGeom prst="rect">
            <a:avLst/>
          </a:prstGeom>
        </p:spPr>
      </p:pic>
      <p:pic>
        <p:nvPicPr>
          <p:cNvPr id="59" name="Grafik 58" descr="Ein Bild, das Schrift, Symbol, weiß, Typografie enthält.&#10;&#10;Automatisch generierte Beschreibung">
            <a:extLst>
              <a:ext uri="{FF2B5EF4-FFF2-40B4-BE49-F238E27FC236}">
                <a16:creationId xmlns:a16="http://schemas.microsoft.com/office/drawing/2014/main" id="{CF71A53A-386F-F9A1-C54F-2E94C905B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771" y="4583884"/>
            <a:ext cx="365946" cy="222070"/>
          </a:xfrm>
          <a:prstGeom prst="rect">
            <a:avLst/>
          </a:prstGeom>
        </p:spPr>
      </p:pic>
      <p:sp>
        <p:nvSpPr>
          <p:cNvPr id="62" name="Rechteck 61">
            <a:extLst>
              <a:ext uri="{FF2B5EF4-FFF2-40B4-BE49-F238E27FC236}">
                <a16:creationId xmlns:a16="http://schemas.microsoft.com/office/drawing/2014/main" id="{7B9C9F19-10F6-5C50-825D-F51D46A00491}"/>
              </a:ext>
            </a:extLst>
          </p:cNvPr>
          <p:cNvSpPr/>
          <p:nvPr/>
        </p:nvSpPr>
        <p:spPr>
          <a:xfrm>
            <a:off x="7004115" y="2915259"/>
            <a:ext cx="1828800" cy="197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651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62F80-C177-4433-D6B9-2D1DBF6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Simplification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819F36A-6728-F2FC-C070-286BB721C060}"/>
              </a:ext>
            </a:extLst>
          </p:cNvPr>
          <p:cNvSpPr/>
          <p:nvPr/>
        </p:nvSpPr>
        <p:spPr>
          <a:xfrm>
            <a:off x="321719" y="2701973"/>
            <a:ext cx="3079531" cy="1001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4F7255-BC74-D393-87DA-5233A82CCC88}"/>
              </a:ext>
            </a:extLst>
          </p:cNvPr>
          <p:cNvSpPr/>
          <p:nvPr/>
        </p:nvSpPr>
        <p:spPr>
          <a:xfrm>
            <a:off x="321719" y="3699293"/>
            <a:ext cx="3079531" cy="1001110"/>
          </a:xfrm>
          <a:prstGeom prst="rect">
            <a:avLst/>
          </a:prstGeom>
          <a:solidFill>
            <a:srgbClr val="7753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9201AD6-2AD8-E8E7-302C-3EDCFE914DEB}"/>
              </a:ext>
            </a:extLst>
          </p:cNvPr>
          <p:cNvSpPr/>
          <p:nvPr/>
        </p:nvSpPr>
        <p:spPr>
          <a:xfrm>
            <a:off x="7092176" y="5028067"/>
            <a:ext cx="3005135" cy="1356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CAB79FA-B24B-F041-D468-6F73B05AE3B6}"/>
              </a:ext>
            </a:extLst>
          </p:cNvPr>
          <p:cNvSpPr/>
          <p:nvPr/>
        </p:nvSpPr>
        <p:spPr>
          <a:xfrm>
            <a:off x="7092176" y="2205985"/>
            <a:ext cx="1407543" cy="423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82D9A6B-F54F-C655-7E09-31131308F592}"/>
              </a:ext>
            </a:extLst>
          </p:cNvPr>
          <p:cNvCxnSpPr/>
          <p:nvPr/>
        </p:nvCxnSpPr>
        <p:spPr>
          <a:xfrm flipV="1">
            <a:off x="3490332" y="2341756"/>
            <a:ext cx="3434575" cy="803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949F20F-86DD-9979-E273-31DA7DA050BA}"/>
              </a:ext>
            </a:extLst>
          </p:cNvPr>
          <p:cNvCxnSpPr>
            <a:cxnSpLocks/>
          </p:cNvCxnSpPr>
          <p:nvPr/>
        </p:nvCxnSpPr>
        <p:spPr>
          <a:xfrm>
            <a:off x="3473510" y="4150922"/>
            <a:ext cx="3451397" cy="155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Grafik 40" descr="Ein Bild, das Schrift, weiß, Kalligrafie, Handschrift enthält.&#10;&#10;Automatisch generierte Beschreibung">
            <a:extLst>
              <a:ext uri="{FF2B5EF4-FFF2-40B4-BE49-F238E27FC236}">
                <a16:creationId xmlns:a16="http://schemas.microsoft.com/office/drawing/2014/main" id="{A6C5B282-00BE-3F7D-1AD4-5BAFFA32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57" y="5065650"/>
            <a:ext cx="1532708" cy="291768"/>
          </a:xfrm>
          <a:prstGeom prst="rect">
            <a:avLst/>
          </a:prstGeom>
        </p:spPr>
      </p:pic>
      <p:pic>
        <p:nvPicPr>
          <p:cNvPr id="44" name="Grafik 43" descr="Ein Bild, das Schrift, weiß, Text, Grafiken enthält.&#10;&#10;Automatisch generierte Beschreibung">
            <a:extLst>
              <a:ext uri="{FF2B5EF4-FFF2-40B4-BE49-F238E27FC236}">
                <a16:creationId xmlns:a16="http://schemas.microsoft.com/office/drawing/2014/main" id="{BD7D685F-DC05-1689-1DD9-BEEEC2BD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157" y="5347495"/>
            <a:ext cx="1532708" cy="347414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17E01E5F-A383-19CB-24F6-33EA730D8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157" y="6020179"/>
            <a:ext cx="2856125" cy="286455"/>
          </a:xfrm>
          <a:prstGeom prst="rect">
            <a:avLst/>
          </a:prstGeom>
        </p:spPr>
      </p:pic>
      <p:pic>
        <p:nvPicPr>
          <p:cNvPr id="62" name="Grafik 61" descr="Ein Bild, das Schrift, weiß, Text, Symbol enthält.&#10;&#10;Automatisch generierte Beschreibung">
            <a:extLst>
              <a:ext uri="{FF2B5EF4-FFF2-40B4-BE49-F238E27FC236}">
                <a16:creationId xmlns:a16="http://schemas.microsoft.com/office/drawing/2014/main" id="{821D803C-F172-3952-03D5-C937BE051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364" y="5663078"/>
            <a:ext cx="1451801" cy="347649"/>
          </a:xfrm>
          <a:prstGeom prst="rect">
            <a:avLst/>
          </a:prstGeom>
        </p:spPr>
      </p:pic>
      <p:pic>
        <p:nvPicPr>
          <p:cNvPr id="65" name="Grafik 64" descr="Ein Bild, das Schrift, Grafiken, weiß, Symbol enthält.&#10;&#10;Automatisch generierte Beschreibung">
            <a:extLst>
              <a:ext uri="{FF2B5EF4-FFF2-40B4-BE49-F238E27FC236}">
                <a16:creationId xmlns:a16="http://schemas.microsoft.com/office/drawing/2014/main" id="{A13A7A5A-BE16-BBE9-5C7E-42E85A192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360" y="2261490"/>
            <a:ext cx="1361843" cy="347369"/>
          </a:xfrm>
          <a:prstGeom prst="rect">
            <a:avLst/>
          </a:prstGeom>
        </p:spPr>
      </p:pic>
      <p:pic>
        <p:nvPicPr>
          <p:cNvPr id="3" name="Grafik 2" descr="Ein Bild, das Schrift, weiß, Symbol, Zahl enthält.&#10;&#10;Automatisch generierte Beschreibung">
            <a:extLst>
              <a:ext uri="{FF2B5EF4-FFF2-40B4-BE49-F238E27FC236}">
                <a16:creationId xmlns:a16="http://schemas.microsoft.com/office/drawing/2014/main" id="{23DC19DC-9576-F163-35AE-E1F9F106D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274" y="3241169"/>
            <a:ext cx="1869824" cy="450707"/>
          </a:xfrm>
          <a:prstGeom prst="rect">
            <a:avLst/>
          </a:prstGeom>
        </p:spPr>
      </p:pic>
      <p:pic>
        <p:nvPicPr>
          <p:cNvPr id="6" name="Grafik 5" descr="Ein Bild, das Schrift, Symbol, Logo, Grafiken enthält.&#10;&#10;Automatisch generierte Beschreibung">
            <a:extLst>
              <a:ext uri="{FF2B5EF4-FFF2-40B4-BE49-F238E27FC236}">
                <a16:creationId xmlns:a16="http://schemas.microsoft.com/office/drawing/2014/main" id="{E90046B6-517A-CE40-FA47-A45CF92D1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0273" y="3625797"/>
            <a:ext cx="1250950" cy="349250"/>
          </a:xfrm>
          <a:prstGeom prst="rect">
            <a:avLst/>
          </a:prstGeom>
        </p:spPr>
      </p:pic>
      <p:pic>
        <p:nvPicPr>
          <p:cNvPr id="7" name="Grafik 6" descr="Ein Bild, das Schrift, Symbol, Logo, Grafiken enthält.&#10;&#10;Automatisch generierte Beschreibung">
            <a:extLst>
              <a:ext uri="{FF2B5EF4-FFF2-40B4-BE49-F238E27FC236}">
                <a16:creationId xmlns:a16="http://schemas.microsoft.com/office/drawing/2014/main" id="{A7520AB3-9E4A-6591-1063-E99EA19C7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273" y="3899451"/>
            <a:ext cx="1194603" cy="369758"/>
          </a:xfrm>
          <a:prstGeom prst="rect">
            <a:avLst/>
          </a:prstGeom>
        </p:spPr>
      </p:pic>
      <p:pic>
        <p:nvPicPr>
          <p:cNvPr id="8" name="Grafik 7" descr="Ein Bild, das Schrift, Symbol, weiß, Logo enthält.&#10;&#10;Automatisch generierte Beschreibung">
            <a:extLst>
              <a:ext uri="{FF2B5EF4-FFF2-40B4-BE49-F238E27FC236}">
                <a16:creationId xmlns:a16="http://schemas.microsoft.com/office/drawing/2014/main" id="{89C801A5-AE25-D08E-6FD5-83BB11DA1A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0273" y="4246965"/>
            <a:ext cx="899027" cy="3236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6D6A711-46DB-8B1D-9808-A0F301493880}"/>
              </a:ext>
            </a:extLst>
          </p:cNvPr>
          <p:cNvSpPr/>
          <p:nvPr/>
        </p:nvSpPr>
        <p:spPr>
          <a:xfrm>
            <a:off x="7092176" y="3251640"/>
            <a:ext cx="2074974" cy="1356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0A626C2-17B5-1ABA-1D12-8D5D94FEF372}"/>
              </a:ext>
            </a:extLst>
          </p:cNvPr>
          <p:cNvCxnSpPr>
            <a:cxnSpLocks/>
          </p:cNvCxnSpPr>
          <p:nvPr/>
        </p:nvCxnSpPr>
        <p:spPr>
          <a:xfrm>
            <a:off x="3480913" y="3691876"/>
            <a:ext cx="3296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44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62F80-C177-4433-D6B9-2D1DBF66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(Future) </a:t>
            </a:r>
            <a:r>
              <a:rPr lang="de-DE" dirty="0" err="1"/>
              <a:t>Correction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819F36A-6728-F2FC-C070-286BB721C060}"/>
              </a:ext>
            </a:extLst>
          </p:cNvPr>
          <p:cNvSpPr/>
          <p:nvPr/>
        </p:nvSpPr>
        <p:spPr>
          <a:xfrm>
            <a:off x="321719" y="2701973"/>
            <a:ext cx="3079531" cy="1001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4F7255-BC74-D393-87DA-5233A82CCC88}"/>
              </a:ext>
            </a:extLst>
          </p:cNvPr>
          <p:cNvSpPr/>
          <p:nvPr/>
        </p:nvSpPr>
        <p:spPr>
          <a:xfrm>
            <a:off x="321719" y="3699293"/>
            <a:ext cx="3079531" cy="1001110"/>
          </a:xfrm>
          <a:prstGeom prst="rect">
            <a:avLst/>
          </a:prstGeom>
          <a:solidFill>
            <a:srgbClr val="77534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79201AD6-2AD8-E8E7-302C-3EDCFE914DEB}"/>
              </a:ext>
            </a:extLst>
          </p:cNvPr>
          <p:cNvSpPr/>
          <p:nvPr/>
        </p:nvSpPr>
        <p:spPr>
          <a:xfrm>
            <a:off x="7092176" y="5028067"/>
            <a:ext cx="3005135" cy="1356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CAB79FA-B24B-F041-D468-6F73B05AE3B6}"/>
              </a:ext>
            </a:extLst>
          </p:cNvPr>
          <p:cNvSpPr/>
          <p:nvPr/>
        </p:nvSpPr>
        <p:spPr>
          <a:xfrm>
            <a:off x="7092176" y="1891814"/>
            <a:ext cx="3919535" cy="899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82D9A6B-F54F-C655-7E09-31131308F592}"/>
              </a:ext>
            </a:extLst>
          </p:cNvPr>
          <p:cNvCxnSpPr/>
          <p:nvPr/>
        </p:nvCxnSpPr>
        <p:spPr>
          <a:xfrm flipV="1">
            <a:off x="3490332" y="2341756"/>
            <a:ext cx="3434575" cy="803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4949F20F-86DD-9979-E273-31DA7DA050BA}"/>
              </a:ext>
            </a:extLst>
          </p:cNvPr>
          <p:cNvCxnSpPr>
            <a:cxnSpLocks/>
          </p:cNvCxnSpPr>
          <p:nvPr/>
        </p:nvCxnSpPr>
        <p:spPr>
          <a:xfrm>
            <a:off x="3473510" y="4150922"/>
            <a:ext cx="3451397" cy="155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Grafik 40" descr="Ein Bild, das Schrift, weiß, Kalligrafie, Handschrift enthält.&#10;&#10;Automatisch generierte Beschreibung">
            <a:extLst>
              <a:ext uri="{FF2B5EF4-FFF2-40B4-BE49-F238E27FC236}">
                <a16:creationId xmlns:a16="http://schemas.microsoft.com/office/drawing/2014/main" id="{A6C5B282-00BE-3F7D-1AD4-5BAFFA32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57" y="5065650"/>
            <a:ext cx="1532708" cy="291768"/>
          </a:xfrm>
          <a:prstGeom prst="rect">
            <a:avLst/>
          </a:prstGeom>
        </p:spPr>
      </p:pic>
      <p:pic>
        <p:nvPicPr>
          <p:cNvPr id="44" name="Grafik 43" descr="Ein Bild, das Schrift, weiß, Text, Grafiken enthält.&#10;&#10;Automatisch generierte Beschreibung">
            <a:extLst>
              <a:ext uri="{FF2B5EF4-FFF2-40B4-BE49-F238E27FC236}">
                <a16:creationId xmlns:a16="http://schemas.microsoft.com/office/drawing/2014/main" id="{BD7D685F-DC05-1689-1DD9-BEEEC2BD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157" y="5347495"/>
            <a:ext cx="1532708" cy="347414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17E01E5F-A383-19CB-24F6-33EA730D8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157" y="6020179"/>
            <a:ext cx="2856125" cy="286455"/>
          </a:xfrm>
          <a:prstGeom prst="rect">
            <a:avLst/>
          </a:prstGeom>
        </p:spPr>
      </p:pic>
      <p:pic>
        <p:nvPicPr>
          <p:cNvPr id="62" name="Grafik 61" descr="Ein Bild, das Schrift, weiß, Text, Symbol enthält.&#10;&#10;Automatisch generierte Beschreibung">
            <a:extLst>
              <a:ext uri="{FF2B5EF4-FFF2-40B4-BE49-F238E27FC236}">
                <a16:creationId xmlns:a16="http://schemas.microsoft.com/office/drawing/2014/main" id="{821D803C-F172-3952-03D5-C937BE051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364" y="5663078"/>
            <a:ext cx="1451801" cy="347649"/>
          </a:xfrm>
          <a:prstGeom prst="rect">
            <a:avLst/>
          </a:prstGeom>
        </p:spPr>
      </p:pic>
      <p:pic>
        <p:nvPicPr>
          <p:cNvPr id="6" name="Grafik 5" descr="Ein Bild, das Schrift, weiß, Symbol, Grafiken enthält.&#10;&#10;Automatisch generierte Beschreibung">
            <a:extLst>
              <a:ext uri="{FF2B5EF4-FFF2-40B4-BE49-F238E27FC236}">
                <a16:creationId xmlns:a16="http://schemas.microsoft.com/office/drawing/2014/main" id="{E31D8F2B-9441-848E-8F3C-6580542E9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273" y="1988403"/>
            <a:ext cx="1411456" cy="351608"/>
          </a:xfrm>
          <a:prstGeom prst="rect">
            <a:avLst/>
          </a:prstGeom>
        </p:spPr>
      </p:pic>
      <p:pic>
        <p:nvPicPr>
          <p:cNvPr id="8" name="Grafik 7" descr="Ein Bild, das Schrift, weiß, Symbol, Typografie enthält.&#10;&#10;Automatisch generierte Beschreibung">
            <a:extLst>
              <a:ext uri="{FF2B5EF4-FFF2-40B4-BE49-F238E27FC236}">
                <a16:creationId xmlns:a16="http://schemas.microsoft.com/office/drawing/2014/main" id="{52C83472-8F7F-20CE-D286-F4DCA562B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273" y="2344576"/>
            <a:ext cx="1500706" cy="316139"/>
          </a:xfrm>
          <a:prstGeom prst="rect">
            <a:avLst/>
          </a:prstGeom>
        </p:spPr>
      </p:pic>
      <p:pic>
        <p:nvPicPr>
          <p:cNvPr id="10" name="Grafik 9" descr="Ein Bild, das Schrift, Kalligrafie, Typografie, Handschrift enthält.&#10;&#10;Automatisch generierte Beschreibung">
            <a:extLst>
              <a:ext uri="{FF2B5EF4-FFF2-40B4-BE49-F238E27FC236}">
                <a16:creationId xmlns:a16="http://schemas.microsoft.com/office/drawing/2014/main" id="{02E156E2-B27D-CBAC-B8EB-F36C4701C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6647" y="2164207"/>
            <a:ext cx="1867693" cy="328575"/>
          </a:xfrm>
          <a:prstGeom prst="rect">
            <a:avLst/>
          </a:prstGeom>
        </p:spPr>
      </p:pic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601E5586-6EC9-4C6F-9AE0-A2FDC8EAA549}"/>
              </a:ext>
            </a:extLst>
          </p:cNvPr>
          <p:cNvSpPr/>
          <p:nvPr/>
        </p:nvSpPr>
        <p:spPr>
          <a:xfrm>
            <a:off x="8699826" y="2043608"/>
            <a:ext cx="169552" cy="61710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Schrift, weiß, Symbol, Zahl enthält.&#10;&#10;Automatisch generierte Beschreibung">
            <a:extLst>
              <a:ext uri="{FF2B5EF4-FFF2-40B4-BE49-F238E27FC236}">
                <a16:creationId xmlns:a16="http://schemas.microsoft.com/office/drawing/2014/main" id="{35AB96E3-8960-370A-999E-7D55FEF840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274" y="3241169"/>
            <a:ext cx="1869824" cy="450707"/>
          </a:xfrm>
          <a:prstGeom prst="rect">
            <a:avLst/>
          </a:prstGeom>
        </p:spPr>
      </p:pic>
      <p:pic>
        <p:nvPicPr>
          <p:cNvPr id="12" name="Grafik 11" descr="Ein Bild, das Schrift, Symbol, Logo, Grafiken enthält.&#10;&#10;Automatisch generierte Beschreibung">
            <a:extLst>
              <a:ext uri="{FF2B5EF4-FFF2-40B4-BE49-F238E27FC236}">
                <a16:creationId xmlns:a16="http://schemas.microsoft.com/office/drawing/2014/main" id="{8FF95A0B-0DE2-3350-94A1-CCA1EBA6C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0273" y="3625797"/>
            <a:ext cx="1250950" cy="349250"/>
          </a:xfrm>
          <a:prstGeom prst="rect">
            <a:avLst/>
          </a:prstGeom>
        </p:spPr>
      </p:pic>
      <p:pic>
        <p:nvPicPr>
          <p:cNvPr id="14" name="Grafik 13" descr="Ein Bild, das Schrift, Symbol, Logo, Grafiken enthält.&#10;&#10;Automatisch generierte Beschreibung">
            <a:extLst>
              <a:ext uri="{FF2B5EF4-FFF2-40B4-BE49-F238E27FC236}">
                <a16:creationId xmlns:a16="http://schemas.microsoft.com/office/drawing/2014/main" id="{1D8F49C1-EFBC-F828-D047-ED33DA76DA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0273" y="3899451"/>
            <a:ext cx="1194603" cy="369758"/>
          </a:xfrm>
          <a:prstGeom prst="rect">
            <a:avLst/>
          </a:prstGeom>
        </p:spPr>
      </p:pic>
      <p:pic>
        <p:nvPicPr>
          <p:cNvPr id="16" name="Grafik 15" descr="Ein Bild, das Schrift, Symbol, weiß, Logo enthält.&#10;&#10;Automatisch generierte Beschreibung">
            <a:extLst>
              <a:ext uri="{FF2B5EF4-FFF2-40B4-BE49-F238E27FC236}">
                <a16:creationId xmlns:a16="http://schemas.microsoft.com/office/drawing/2014/main" id="{070A554A-2A99-454E-A7B3-E30635D72A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0273" y="4246965"/>
            <a:ext cx="899027" cy="32365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B411DE97-DA90-FF53-974E-90387319160C}"/>
              </a:ext>
            </a:extLst>
          </p:cNvPr>
          <p:cNvSpPr/>
          <p:nvPr/>
        </p:nvSpPr>
        <p:spPr>
          <a:xfrm>
            <a:off x="7092176" y="3251640"/>
            <a:ext cx="2074974" cy="1356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F37F669-9D5C-12B9-9A73-B7B7A09DCB26}"/>
              </a:ext>
            </a:extLst>
          </p:cNvPr>
          <p:cNvCxnSpPr>
            <a:cxnSpLocks/>
          </p:cNvCxnSpPr>
          <p:nvPr/>
        </p:nvCxnSpPr>
        <p:spPr>
          <a:xfrm>
            <a:off x="3480913" y="3691876"/>
            <a:ext cx="3296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752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50241-4491-E35E-6608-DAE9804E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Mixed </a:t>
            </a:r>
            <a:r>
              <a:rPr lang="de-DE" dirty="0" err="1"/>
              <a:t>problem</a:t>
            </a:r>
            <a:endParaRPr lang="de-DE" dirty="0"/>
          </a:p>
        </p:txBody>
      </p:sp>
      <p:pic>
        <p:nvPicPr>
          <p:cNvPr id="5" name="Inhaltsplatzhalter 4" descr="Ein Bild, das Screenshot, Text, Farbigkeit enthält.&#10;&#10;Automatisch generierte Beschreibung">
            <a:extLst>
              <a:ext uri="{FF2B5EF4-FFF2-40B4-BE49-F238E27FC236}">
                <a16:creationId xmlns:a16="http://schemas.microsoft.com/office/drawing/2014/main" id="{03E10C5D-CE96-AE5D-6B26-D2923F711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37" y="2256157"/>
            <a:ext cx="3845643" cy="3279749"/>
          </a:xfrm>
        </p:spPr>
      </p:pic>
      <p:pic>
        <p:nvPicPr>
          <p:cNvPr id="7" name="Grafik 6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8A0D8A39-0E40-B4C6-A013-DF059FB7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880" y="2203728"/>
            <a:ext cx="3953752" cy="3314701"/>
          </a:xfrm>
          <a:prstGeom prst="rect">
            <a:avLst/>
          </a:prstGeom>
        </p:spPr>
      </p:pic>
      <p:pic>
        <p:nvPicPr>
          <p:cNvPr id="9" name="Grafik 8" descr="Ein Bild, das Farbigkeit, Screenshot enthält.&#10;&#10;Automatisch generierte Beschreibung">
            <a:extLst>
              <a:ext uri="{FF2B5EF4-FFF2-40B4-BE49-F238E27FC236}">
                <a16:creationId xmlns:a16="http://schemas.microsoft.com/office/drawing/2014/main" id="{CABE6101-EE70-B87A-397C-03CFC1B96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122" y="2256157"/>
            <a:ext cx="3845642" cy="3353613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3F2C20F-EE82-0B76-DE5A-FEBF37056762}"/>
              </a:ext>
            </a:extLst>
          </p:cNvPr>
          <p:cNvCxnSpPr/>
          <p:nvPr/>
        </p:nvCxnSpPr>
        <p:spPr>
          <a:xfrm>
            <a:off x="9878046" y="2426487"/>
            <a:ext cx="0" cy="279795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2B19A822-8435-4CCF-DA9F-0B38DAF5249A}"/>
              </a:ext>
            </a:extLst>
          </p:cNvPr>
          <p:cNvCxnSpPr/>
          <p:nvPr/>
        </p:nvCxnSpPr>
        <p:spPr>
          <a:xfrm>
            <a:off x="5778346" y="2421438"/>
            <a:ext cx="0" cy="279795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621A7D6A-F32D-66BC-962E-0606AE1B5688}"/>
              </a:ext>
            </a:extLst>
          </p:cNvPr>
          <p:cNvCxnSpPr/>
          <p:nvPr/>
        </p:nvCxnSpPr>
        <p:spPr>
          <a:xfrm>
            <a:off x="1933880" y="2419599"/>
            <a:ext cx="0" cy="279795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21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Farbigkeit, lila, violett enthält.&#10;&#10;Automatisch generierte Beschreibung">
            <a:extLst>
              <a:ext uri="{FF2B5EF4-FFF2-40B4-BE49-F238E27FC236}">
                <a16:creationId xmlns:a16="http://schemas.microsoft.com/office/drawing/2014/main" id="{02A4BD6B-6C0D-04CA-6ADA-4DF907CD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2163402"/>
            <a:ext cx="3225977" cy="3236383"/>
          </a:xfrm>
          <a:prstGeom prst="rect">
            <a:avLst/>
          </a:prstGeom>
        </p:spPr>
      </p:pic>
      <p:pic>
        <p:nvPicPr>
          <p:cNvPr id="7" name="Grafik 6" descr="Ein Bild, das Farbigkeit, Natur, Screenshot, Regenbogen enthält.&#10;&#10;Automatisch generierte Beschreibung">
            <a:extLst>
              <a:ext uri="{FF2B5EF4-FFF2-40B4-BE49-F238E27FC236}">
                <a16:creationId xmlns:a16="http://schemas.microsoft.com/office/drawing/2014/main" id="{5324CE50-EB6C-3413-FDEC-3FC877D6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21" y="2163402"/>
            <a:ext cx="3192386" cy="3223684"/>
          </a:xfrm>
          <a:prstGeom prst="rect">
            <a:avLst/>
          </a:prstGeom>
        </p:spPr>
      </p:pic>
      <p:pic>
        <p:nvPicPr>
          <p:cNvPr id="9" name="Grafik 8" descr="Ein Bild, das Farbigkeit, Screenshot enthält.&#10;&#10;Automatisch generierte Beschreibung">
            <a:extLst>
              <a:ext uri="{FF2B5EF4-FFF2-40B4-BE49-F238E27FC236}">
                <a16:creationId xmlns:a16="http://schemas.microsoft.com/office/drawing/2014/main" id="{3A75B4EE-9EEE-C2F2-AE4F-DFDCEC376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139" y="2222917"/>
            <a:ext cx="3097265" cy="3223684"/>
          </a:xfrm>
          <a:prstGeom prst="rect">
            <a:avLst/>
          </a:prstGeom>
        </p:spPr>
      </p:pic>
      <p:pic>
        <p:nvPicPr>
          <p:cNvPr id="11" name="Grafik 10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1A8F1342-DEB8-D68F-054B-1B8EC29A9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265" y="2163401"/>
            <a:ext cx="565189" cy="3276000"/>
          </a:xfrm>
          <a:prstGeom prst="rect">
            <a:avLst/>
          </a:prstGeom>
        </p:spPr>
      </p:pic>
      <p:pic>
        <p:nvPicPr>
          <p:cNvPr id="13" name="Grafik 12" descr="Ein Bild, das Screenshot, Reihe enthält.&#10;&#10;Automatisch generierte Beschreibung">
            <a:extLst>
              <a:ext uri="{FF2B5EF4-FFF2-40B4-BE49-F238E27FC236}">
                <a16:creationId xmlns:a16="http://schemas.microsoft.com/office/drawing/2014/main" id="{E36992D2-F2FF-CE7A-07A8-5C2DABFDE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0090" y="2176101"/>
            <a:ext cx="479688" cy="3223684"/>
          </a:xfrm>
          <a:prstGeom prst="rect">
            <a:avLst/>
          </a:prstGeom>
        </p:spPr>
      </p:pic>
      <p:pic>
        <p:nvPicPr>
          <p:cNvPr id="15" name="Grafik 14" descr="Ein Bild, das Screenshot, Text, Farbigkeit enthält.&#10;&#10;Automatisch generierte Beschreibung">
            <a:extLst>
              <a:ext uri="{FF2B5EF4-FFF2-40B4-BE49-F238E27FC236}">
                <a16:creationId xmlns:a16="http://schemas.microsoft.com/office/drawing/2014/main" id="{F35025E0-AC4D-2709-1D5A-1D7D4A30D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716" y="2163401"/>
            <a:ext cx="477934" cy="3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815F0-C913-2DA8-8D39-9878DD6D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 </a:t>
            </a:r>
            <a:r>
              <a:rPr lang="de-DE" dirty="0" err="1"/>
              <a:t>condition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F725D8-BC05-511C-BCE4-3A6367A13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„Soft“ initial </a:t>
            </a:r>
            <a:r>
              <a:rPr lang="de-DE" dirty="0" err="1"/>
              <a:t>loss</a:t>
            </a:r>
            <a:endParaRPr lang="de-DE" dirty="0"/>
          </a:p>
          <a:p>
            <a:r>
              <a:rPr lang="de-DE" dirty="0"/>
              <a:t>Solution Ansatz</a:t>
            </a:r>
          </a:p>
          <a:p>
            <a:r>
              <a:rPr lang="de-DE" dirty="0"/>
              <a:t>Analytical Solution Ansatz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38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FAEFA0-C16D-81BD-F96D-BAE93E7D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 </a:t>
            </a:r>
            <a:r>
              <a:rPr lang="de-DE" dirty="0" err="1"/>
              <a:t>Condition</a:t>
            </a:r>
            <a:r>
              <a:rPr lang="de-DE" dirty="0"/>
              <a:t>: Solution Ansatz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A95C24-746F-C7ED-EE08-E3AD0D921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640118"/>
            <a:ext cx="8569663" cy="544635"/>
          </a:xfrm>
        </p:spPr>
      </p:pic>
      <p:pic>
        <p:nvPicPr>
          <p:cNvPr id="7" name="Grafik 6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8A2D6E8B-0C72-5072-9EE8-2B3EDC90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4" y="1690688"/>
            <a:ext cx="6057360" cy="37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63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Macintosh PowerPoint</Application>
  <PresentationFormat>Breitbild</PresentationFormat>
  <Paragraphs>26</Paragraphs>
  <Slides>17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Semester Thesis Solving a coupled solid-fluid system with PINNs</vt:lpstr>
      <vt:lpstr>Original Idea/Goal</vt:lpstr>
      <vt:lpstr>Original Idea/Goal</vt:lpstr>
      <vt:lpstr>Simplification</vt:lpstr>
      <vt:lpstr>(Future) Correction</vt:lpstr>
      <vt:lpstr>Mixed problem</vt:lpstr>
      <vt:lpstr>PowerPoint-Präsentation</vt:lpstr>
      <vt:lpstr>Initial condition</vt:lpstr>
      <vt:lpstr>Initial Condition: Solution Ansatz</vt:lpstr>
      <vt:lpstr>Initial Condition: Analytical Ansatz</vt:lpstr>
      <vt:lpstr>Initial Condition: Analytical Ansatz</vt:lpstr>
      <vt:lpstr>Accoustic wave equation</vt:lpstr>
      <vt:lpstr>Elastic wave equation</vt:lpstr>
      <vt:lpstr>Elastic wave equation</vt:lpstr>
      <vt:lpstr>Elastic wave equation: Time marching</vt:lpstr>
      <vt:lpstr>Future work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Thesis Solving a coupled solid-fluid system with PINNs</dc:title>
  <dc:creator>dastaub@student.ethz.ch</dc:creator>
  <cp:lastModifiedBy>dastaub@student.ethz.ch</cp:lastModifiedBy>
  <cp:revision>8</cp:revision>
  <dcterms:created xsi:type="dcterms:W3CDTF">2023-07-11T11:00:11Z</dcterms:created>
  <dcterms:modified xsi:type="dcterms:W3CDTF">2023-07-24T14:49:08Z</dcterms:modified>
</cp:coreProperties>
</file>